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3"/>
  </p:notesMasterIdLst>
  <p:handoutMasterIdLst>
    <p:handoutMasterId r:id="rId14"/>
  </p:handoutMasterIdLst>
  <p:sldIdLst>
    <p:sldId id="256" r:id="rId5"/>
    <p:sldId id="257" r:id="rId6"/>
    <p:sldId id="261" r:id="rId7"/>
    <p:sldId id="262" r:id="rId8"/>
    <p:sldId id="263" r:id="rId9"/>
    <p:sldId id="264" r:id="rId10"/>
    <p:sldId id="259" r:id="rId11"/>
    <p:sldId id="26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45E363-27E9-49F2-8FDF-009879BABDB8}" v="1257" dt="2022-05-31T11:11:15.278"/>
    <p1510:client id="{C6BE6C5F-3D69-4892-A3A6-1B6AC3FC584B}" v="2" dt="2022-05-31T13:55:03.486"/>
    <p1510:client id="{DC4FE2B0-B542-4EDB-90F2-0532F34871E9}" v="636" dt="2022-05-31T10:40:36.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phldr="0"/>
      <dgm:spPr/>
      <dgm:t>
        <a:bodyPr/>
        <a:lstStyle/>
        <a:p>
          <a:pPr>
            <a:lnSpc>
              <a:spcPct val="100000"/>
            </a:lnSpc>
          </a:pPr>
          <a:r>
            <a:rPr lang="en-US">
              <a:latin typeface="Tw Cen MT" panose="020B0602020104020603"/>
            </a:rPr>
            <a:t>ARDUINO</a:t>
          </a:r>
          <a:endParaRPr lang="en-US"/>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a:lnSpc>
              <a:spcPct val="100000"/>
            </a:lnSpc>
          </a:pPr>
          <a:r>
            <a:rPr lang="en-US">
              <a:latin typeface="Tw Cen MT" panose="020B0602020104020603"/>
            </a:rPr>
            <a:t>MULTIPLE LEDs</a:t>
          </a:r>
          <a:endParaRPr lang="en-US"/>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phldr="0"/>
      <dgm:spPr/>
      <dgm:t>
        <a:bodyPr/>
        <a:lstStyle/>
        <a:p>
          <a:pPr>
            <a:lnSpc>
              <a:spcPct val="100000"/>
            </a:lnSpc>
          </a:pPr>
          <a:r>
            <a:rPr lang="en-US">
              <a:latin typeface="Tw Cen MT" panose="020B0602020104020603"/>
            </a:rPr>
            <a:t>RESISTORS</a:t>
          </a:r>
          <a:endParaRPr lang="en-US"/>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phldr="0"/>
      <dgm:spPr/>
      <dgm:t>
        <a:bodyPr/>
        <a:lstStyle/>
        <a:p>
          <a:pPr>
            <a:lnSpc>
              <a:spcPct val="100000"/>
            </a:lnSpc>
          </a:pPr>
          <a:r>
            <a:rPr lang="en-US">
              <a:latin typeface="Tw Cen MT" panose="020B0602020104020603"/>
            </a:rPr>
            <a:t>BREADBOARD</a:t>
          </a:r>
          <a:endParaRPr lang="en-US"/>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B91A50-C686-4934-BF7B-05A6134A6AB8}" type="doc">
      <dgm:prSet loTypeId="urn:microsoft.com/office/officeart/2005/8/layout/equation2" loCatId="relationship" qsTypeId="urn:microsoft.com/office/officeart/2005/8/quickstyle/simple4" qsCatId="simple" csTypeId="urn:microsoft.com/office/officeart/2005/8/colors/colorful5" csCatId="colorful" phldr="1"/>
      <dgm:spPr/>
      <dgm:t>
        <a:bodyPr/>
        <a:lstStyle/>
        <a:p>
          <a:endParaRPr lang="en-US"/>
        </a:p>
      </dgm:t>
    </dgm:pt>
    <dgm:pt modelId="{0C130901-E9D4-4EAF-B424-4F88CE27500B}">
      <dgm:prSet phldrT="[Text]" phldr="0"/>
      <dgm:spPr/>
      <dgm:t>
        <a:bodyPr/>
        <a:lstStyle/>
        <a:p>
          <a:pPr rtl="0"/>
          <a:r>
            <a:rPr lang="en-US">
              <a:latin typeface="Tw Cen MT" panose="020B0602020104020603"/>
            </a:rPr>
            <a:t>Physical circuit design</a:t>
          </a:r>
          <a:endParaRPr lang="en-US"/>
        </a:p>
      </dgm:t>
    </dgm:pt>
    <dgm:pt modelId="{593FFE93-A6C0-4E50-9AE4-94E9836CCF10}" type="parTrans" cxnId="{83E578BD-C52D-4669-9624-AAD6B200213D}">
      <dgm:prSet/>
      <dgm:spPr/>
      <dgm:t>
        <a:bodyPr/>
        <a:lstStyle/>
        <a:p>
          <a:endParaRPr lang="en-US"/>
        </a:p>
      </dgm:t>
    </dgm:pt>
    <dgm:pt modelId="{1B4F2771-3339-49BF-913A-037BBE81F3E9}" type="sibTrans" cxnId="{83E578BD-C52D-4669-9624-AAD6B200213D}">
      <dgm:prSet/>
      <dgm:spPr/>
      <dgm:t>
        <a:bodyPr/>
        <a:lstStyle/>
        <a:p>
          <a:endParaRPr lang="en-US"/>
        </a:p>
      </dgm:t>
    </dgm:pt>
    <dgm:pt modelId="{1E4A4BA3-DA3A-4B8A-9915-6411C96BC20F}">
      <dgm:prSet phldrT="[Text]" phldr="0"/>
      <dgm:spPr/>
      <dgm:t>
        <a:bodyPr/>
        <a:lstStyle/>
        <a:p>
          <a:pPr rtl="0"/>
          <a:r>
            <a:rPr lang="en-US">
              <a:latin typeface="Tw Cen MT" panose="020B0602020104020603"/>
            </a:rPr>
            <a:t>Arduino code</a:t>
          </a:r>
          <a:endParaRPr lang="en-US"/>
        </a:p>
      </dgm:t>
    </dgm:pt>
    <dgm:pt modelId="{1B746E25-5CCE-4074-A4CF-0F2F9BF704A8}" type="parTrans" cxnId="{CABD8092-2CAF-49E0-B89F-52170B045D76}">
      <dgm:prSet/>
      <dgm:spPr/>
      <dgm:t>
        <a:bodyPr/>
        <a:lstStyle/>
        <a:p>
          <a:endParaRPr lang="en-US"/>
        </a:p>
      </dgm:t>
    </dgm:pt>
    <dgm:pt modelId="{959D1F61-9C7C-49C0-A6E2-88726C7C8326}" type="sibTrans" cxnId="{CABD8092-2CAF-49E0-B89F-52170B045D76}">
      <dgm:prSet/>
      <dgm:spPr/>
      <dgm:t>
        <a:bodyPr/>
        <a:lstStyle/>
        <a:p>
          <a:endParaRPr lang="en-US"/>
        </a:p>
      </dgm:t>
    </dgm:pt>
    <dgm:pt modelId="{043B841A-F98C-4C81-AB84-52109901E342}">
      <dgm:prSet phldrT="[Text]" phldr="0"/>
      <dgm:spPr/>
      <dgm:t>
        <a:bodyPr/>
        <a:lstStyle/>
        <a:p>
          <a:pPr rtl="0"/>
          <a:r>
            <a:rPr lang="en-US">
              <a:latin typeface="Tw Cen MT" panose="020B0602020104020603"/>
            </a:rPr>
            <a:t>4 key guessing game</a:t>
          </a:r>
          <a:endParaRPr lang="en-US"/>
        </a:p>
      </dgm:t>
    </dgm:pt>
    <dgm:pt modelId="{884CBC1F-71DD-48DD-9AF2-52AF262DEBBD}" type="parTrans" cxnId="{405D2B96-501D-415F-B240-24D9D7CFE4D3}">
      <dgm:prSet/>
      <dgm:spPr/>
      <dgm:t>
        <a:bodyPr/>
        <a:lstStyle/>
        <a:p>
          <a:endParaRPr lang="en-US"/>
        </a:p>
      </dgm:t>
    </dgm:pt>
    <dgm:pt modelId="{CAFE7C63-AB58-4477-983E-8167878024D9}" type="sibTrans" cxnId="{405D2B96-501D-415F-B240-24D9D7CFE4D3}">
      <dgm:prSet/>
      <dgm:spPr/>
      <dgm:t>
        <a:bodyPr/>
        <a:lstStyle/>
        <a:p>
          <a:endParaRPr lang="en-US"/>
        </a:p>
      </dgm:t>
    </dgm:pt>
    <dgm:pt modelId="{2A188272-C632-47EE-A284-3AA82A096B01}" type="pres">
      <dgm:prSet presAssocID="{FEB91A50-C686-4934-BF7B-05A6134A6AB8}" presName="Name0" presStyleCnt="0">
        <dgm:presLayoutVars>
          <dgm:dir/>
          <dgm:resizeHandles val="exact"/>
        </dgm:presLayoutVars>
      </dgm:prSet>
      <dgm:spPr/>
    </dgm:pt>
    <dgm:pt modelId="{059CB58B-250E-4FF9-B021-1682AC75255A}" type="pres">
      <dgm:prSet presAssocID="{FEB91A50-C686-4934-BF7B-05A6134A6AB8}" presName="vNodes" presStyleCnt="0"/>
      <dgm:spPr/>
    </dgm:pt>
    <dgm:pt modelId="{A544C2BA-5A49-4460-A537-D3B0902CD72F}" type="pres">
      <dgm:prSet presAssocID="{0C130901-E9D4-4EAF-B424-4F88CE27500B}" presName="node" presStyleLbl="node1" presStyleIdx="0" presStyleCnt="3">
        <dgm:presLayoutVars>
          <dgm:bulletEnabled val="1"/>
        </dgm:presLayoutVars>
      </dgm:prSet>
      <dgm:spPr/>
    </dgm:pt>
    <dgm:pt modelId="{5B9F8F40-C7BB-4F41-9545-8D401E25C273}" type="pres">
      <dgm:prSet presAssocID="{1B4F2771-3339-49BF-913A-037BBE81F3E9}" presName="spacerT" presStyleCnt="0"/>
      <dgm:spPr/>
    </dgm:pt>
    <dgm:pt modelId="{42B9E372-3B1D-4DB6-801D-6099E2F752F3}" type="pres">
      <dgm:prSet presAssocID="{1B4F2771-3339-49BF-913A-037BBE81F3E9}" presName="sibTrans" presStyleLbl="sibTrans2D1" presStyleIdx="0" presStyleCnt="2"/>
      <dgm:spPr/>
    </dgm:pt>
    <dgm:pt modelId="{225C1E64-DDF2-4994-99FE-6C2D71D2750E}" type="pres">
      <dgm:prSet presAssocID="{1B4F2771-3339-49BF-913A-037BBE81F3E9}" presName="spacerB" presStyleCnt="0"/>
      <dgm:spPr/>
    </dgm:pt>
    <dgm:pt modelId="{56A18A36-107D-4A64-92E6-B9D26FB7199E}" type="pres">
      <dgm:prSet presAssocID="{1E4A4BA3-DA3A-4B8A-9915-6411C96BC20F}" presName="node" presStyleLbl="node1" presStyleIdx="1" presStyleCnt="3">
        <dgm:presLayoutVars>
          <dgm:bulletEnabled val="1"/>
        </dgm:presLayoutVars>
      </dgm:prSet>
      <dgm:spPr/>
    </dgm:pt>
    <dgm:pt modelId="{39C6C25F-DB25-41CF-9EFB-AEE030700288}" type="pres">
      <dgm:prSet presAssocID="{FEB91A50-C686-4934-BF7B-05A6134A6AB8}" presName="sibTransLast" presStyleLbl="sibTrans2D1" presStyleIdx="1" presStyleCnt="2"/>
      <dgm:spPr/>
    </dgm:pt>
    <dgm:pt modelId="{17D08275-BE54-4D88-94BA-7D9F24C3EAF1}" type="pres">
      <dgm:prSet presAssocID="{FEB91A50-C686-4934-BF7B-05A6134A6AB8}" presName="connectorText" presStyleLbl="sibTrans2D1" presStyleIdx="1" presStyleCnt="2"/>
      <dgm:spPr/>
    </dgm:pt>
    <dgm:pt modelId="{B36CFE85-744B-4D5D-A675-E48D79F19031}" type="pres">
      <dgm:prSet presAssocID="{FEB91A50-C686-4934-BF7B-05A6134A6AB8}" presName="lastNode" presStyleLbl="node1" presStyleIdx="2" presStyleCnt="3">
        <dgm:presLayoutVars>
          <dgm:bulletEnabled val="1"/>
        </dgm:presLayoutVars>
      </dgm:prSet>
      <dgm:spPr/>
    </dgm:pt>
  </dgm:ptLst>
  <dgm:cxnLst>
    <dgm:cxn modelId="{EAC4EF08-FE80-492A-AB25-69D752373EB3}" type="presOf" srcId="{FEB91A50-C686-4934-BF7B-05A6134A6AB8}" destId="{2A188272-C632-47EE-A284-3AA82A096B01}" srcOrd="0" destOrd="0" presId="urn:microsoft.com/office/officeart/2005/8/layout/equation2"/>
    <dgm:cxn modelId="{8C2D5E27-80B6-45AF-A74B-222BA25B37E5}" type="presOf" srcId="{043B841A-F98C-4C81-AB84-52109901E342}" destId="{B36CFE85-744B-4D5D-A675-E48D79F19031}" srcOrd="0" destOrd="0" presId="urn:microsoft.com/office/officeart/2005/8/layout/equation2"/>
    <dgm:cxn modelId="{959E625D-B9E6-4BE4-8548-1548740E20E2}" type="presOf" srcId="{959D1F61-9C7C-49C0-A6E2-88726C7C8326}" destId="{39C6C25F-DB25-41CF-9EFB-AEE030700288}" srcOrd="0" destOrd="0" presId="urn:microsoft.com/office/officeart/2005/8/layout/equation2"/>
    <dgm:cxn modelId="{AFFB9F44-57BA-4CF5-A91B-A67074E652AC}" type="presOf" srcId="{0C130901-E9D4-4EAF-B424-4F88CE27500B}" destId="{A544C2BA-5A49-4460-A537-D3B0902CD72F}" srcOrd="0" destOrd="0" presId="urn:microsoft.com/office/officeart/2005/8/layout/equation2"/>
    <dgm:cxn modelId="{EF3BDA70-051C-40CF-88D4-22764928984B}" type="presOf" srcId="{1E4A4BA3-DA3A-4B8A-9915-6411C96BC20F}" destId="{56A18A36-107D-4A64-92E6-B9D26FB7199E}" srcOrd="0" destOrd="0" presId="urn:microsoft.com/office/officeart/2005/8/layout/equation2"/>
    <dgm:cxn modelId="{13251E8C-063A-4615-9A5D-117B93DBE772}" type="presOf" srcId="{959D1F61-9C7C-49C0-A6E2-88726C7C8326}" destId="{17D08275-BE54-4D88-94BA-7D9F24C3EAF1}" srcOrd="1" destOrd="0" presId="urn:microsoft.com/office/officeart/2005/8/layout/equation2"/>
    <dgm:cxn modelId="{CABD8092-2CAF-49E0-B89F-52170B045D76}" srcId="{FEB91A50-C686-4934-BF7B-05A6134A6AB8}" destId="{1E4A4BA3-DA3A-4B8A-9915-6411C96BC20F}" srcOrd="1" destOrd="0" parTransId="{1B746E25-5CCE-4074-A4CF-0F2F9BF704A8}" sibTransId="{959D1F61-9C7C-49C0-A6E2-88726C7C8326}"/>
    <dgm:cxn modelId="{405D2B96-501D-415F-B240-24D9D7CFE4D3}" srcId="{FEB91A50-C686-4934-BF7B-05A6134A6AB8}" destId="{043B841A-F98C-4C81-AB84-52109901E342}" srcOrd="2" destOrd="0" parTransId="{884CBC1F-71DD-48DD-9AF2-52AF262DEBBD}" sibTransId="{CAFE7C63-AB58-4477-983E-8167878024D9}"/>
    <dgm:cxn modelId="{4AB352A2-55A7-43CA-80DC-BEF77BD8999C}" type="presOf" srcId="{1B4F2771-3339-49BF-913A-037BBE81F3E9}" destId="{42B9E372-3B1D-4DB6-801D-6099E2F752F3}" srcOrd="0" destOrd="0" presId="urn:microsoft.com/office/officeart/2005/8/layout/equation2"/>
    <dgm:cxn modelId="{83E578BD-C52D-4669-9624-AAD6B200213D}" srcId="{FEB91A50-C686-4934-BF7B-05A6134A6AB8}" destId="{0C130901-E9D4-4EAF-B424-4F88CE27500B}" srcOrd="0" destOrd="0" parTransId="{593FFE93-A6C0-4E50-9AE4-94E9836CCF10}" sibTransId="{1B4F2771-3339-49BF-913A-037BBE81F3E9}"/>
    <dgm:cxn modelId="{7D49508E-2302-4F40-8370-919E008B7EED}" type="presParOf" srcId="{2A188272-C632-47EE-A284-3AA82A096B01}" destId="{059CB58B-250E-4FF9-B021-1682AC75255A}" srcOrd="0" destOrd="0" presId="urn:microsoft.com/office/officeart/2005/8/layout/equation2"/>
    <dgm:cxn modelId="{CA5FB528-ED0E-4116-BD4B-83E5422C0F84}" type="presParOf" srcId="{059CB58B-250E-4FF9-B021-1682AC75255A}" destId="{A544C2BA-5A49-4460-A537-D3B0902CD72F}" srcOrd="0" destOrd="0" presId="urn:microsoft.com/office/officeart/2005/8/layout/equation2"/>
    <dgm:cxn modelId="{9E49A6A0-4D3D-4EDD-820E-0138C478A9E7}" type="presParOf" srcId="{059CB58B-250E-4FF9-B021-1682AC75255A}" destId="{5B9F8F40-C7BB-4F41-9545-8D401E25C273}" srcOrd="1" destOrd="0" presId="urn:microsoft.com/office/officeart/2005/8/layout/equation2"/>
    <dgm:cxn modelId="{7C3B65F9-52DF-4533-884B-546C25B21F27}" type="presParOf" srcId="{059CB58B-250E-4FF9-B021-1682AC75255A}" destId="{42B9E372-3B1D-4DB6-801D-6099E2F752F3}" srcOrd="2" destOrd="0" presId="urn:microsoft.com/office/officeart/2005/8/layout/equation2"/>
    <dgm:cxn modelId="{A8C5234C-F7D8-4A80-9A16-B50FB9725BCA}" type="presParOf" srcId="{059CB58B-250E-4FF9-B021-1682AC75255A}" destId="{225C1E64-DDF2-4994-99FE-6C2D71D2750E}" srcOrd="3" destOrd="0" presId="urn:microsoft.com/office/officeart/2005/8/layout/equation2"/>
    <dgm:cxn modelId="{4DA9DFCD-F37E-44A0-86E6-B63FBDB0CBE6}" type="presParOf" srcId="{059CB58B-250E-4FF9-B021-1682AC75255A}" destId="{56A18A36-107D-4A64-92E6-B9D26FB7199E}" srcOrd="4" destOrd="0" presId="urn:microsoft.com/office/officeart/2005/8/layout/equation2"/>
    <dgm:cxn modelId="{8A9BDBD2-AAD5-4E3D-9677-3E28C37B3872}" type="presParOf" srcId="{2A188272-C632-47EE-A284-3AA82A096B01}" destId="{39C6C25F-DB25-41CF-9EFB-AEE030700288}" srcOrd="1" destOrd="0" presId="urn:microsoft.com/office/officeart/2005/8/layout/equation2"/>
    <dgm:cxn modelId="{E438135D-209A-456E-B3E0-DBDB20F6ADC1}" type="presParOf" srcId="{39C6C25F-DB25-41CF-9EFB-AEE030700288}" destId="{17D08275-BE54-4D88-94BA-7D9F24C3EAF1}" srcOrd="0" destOrd="0" presId="urn:microsoft.com/office/officeart/2005/8/layout/equation2"/>
    <dgm:cxn modelId="{C4FBAB58-2F10-43A9-A750-7C5A4A8A9497}" type="presParOf" srcId="{2A188272-C632-47EE-A284-3AA82A096B01}" destId="{B36CFE85-744B-4D5D-A675-E48D79F19031}" srcOrd="2" destOrd="0" presId="urn:microsoft.com/office/officeart/2005/8/layout/equati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latin typeface="Tw Cen MT" panose="020B0602020104020603"/>
            </a:rPr>
            <a:t>ARDUINO</a:t>
          </a:r>
          <a:endParaRPr lang="en-US" sz="2200" kern="1200"/>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latin typeface="Tw Cen MT" panose="020B0602020104020603"/>
            </a:rPr>
            <a:t>MULTIPLE LEDs</a:t>
          </a:r>
          <a:endParaRPr lang="en-US" sz="2200" kern="1200"/>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latin typeface="Tw Cen MT" panose="020B0602020104020603"/>
            </a:rPr>
            <a:t>RESISTORS</a:t>
          </a:r>
          <a:endParaRPr lang="en-US" sz="2200" kern="1200"/>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latin typeface="Tw Cen MT" panose="020B0602020104020603"/>
            </a:rPr>
            <a:t>BREADBOARD</a:t>
          </a:r>
          <a:endParaRPr lang="en-US" sz="2200" kern="1200"/>
        </a:p>
      </dsp:txBody>
      <dsp:txXfrm>
        <a:off x="860480" y="2795238"/>
        <a:ext cx="2224411" cy="745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4C2BA-5A49-4460-A537-D3B0902CD72F}">
      <dsp:nvSpPr>
        <dsp:cNvPr id="0" name=""/>
        <dsp:cNvSpPr/>
      </dsp:nvSpPr>
      <dsp:spPr>
        <a:xfrm>
          <a:off x="2689323" y="2781"/>
          <a:ext cx="1257597" cy="1257597"/>
        </a:xfrm>
        <a:prstGeom prst="ellipse">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Tw Cen MT" panose="020B0602020104020603"/>
            </a:rPr>
            <a:t>Physical circuit design</a:t>
          </a:r>
          <a:endParaRPr lang="en-US" sz="2100" kern="1200"/>
        </a:p>
      </dsp:txBody>
      <dsp:txXfrm>
        <a:off x="2873494" y="186952"/>
        <a:ext cx="889255" cy="889255"/>
      </dsp:txXfrm>
    </dsp:sp>
    <dsp:sp modelId="{42B9E372-3B1D-4DB6-801D-6099E2F752F3}">
      <dsp:nvSpPr>
        <dsp:cNvPr id="0" name=""/>
        <dsp:cNvSpPr/>
      </dsp:nvSpPr>
      <dsp:spPr>
        <a:xfrm>
          <a:off x="2953419" y="1362496"/>
          <a:ext cx="729406" cy="729406"/>
        </a:xfrm>
        <a:prstGeom prst="mathPlus">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50102" y="1641421"/>
        <a:ext cx="536040" cy="171556"/>
      </dsp:txXfrm>
    </dsp:sp>
    <dsp:sp modelId="{56A18A36-107D-4A64-92E6-B9D26FB7199E}">
      <dsp:nvSpPr>
        <dsp:cNvPr id="0" name=""/>
        <dsp:cNvSpPr/>
      </dsp:nvSpPr>
      <dsp:spPr>
        <a:xfrm>
          <a:off x="2689323" y="2194019"/>
          <a:ext cx="1257597" cy="1257597"/>
        </a:xfrm>
        <a:prstGeom prst="ellipse">
          <a:avLst/>
        </a:prstGeom>
        <a:gradFill rotWithShape="0">
          <a:gsLst>
            <a:gs pos="0">
              <a:schemeClr val="accent5">
                <a:hueOff val="2130522"/>
                <a:satOff val="-14104"/>
                <a:lumOff val="-2451"/>
                <a:alphaOff val="0"/>
                <a:tint val="94000"/>
                <a:satMod val="105000"/>
                <a:lumMod val="102000"/>
              </a:schemeClr>
            </a:gs>
            <a:gs pos="100000">
              <a:schemeClr val="accent5">
                <a:hueOff val="2130522"/>
                <a:satOff val="-14104"/>
                <a:lumOff val="-245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Tw Cen MT" panose="020B0602020104020603"/>
            </a:rPr>
            <a:t>Arduino code</a:t>
          </a:r>
          <a:endParaRPr lang="en-US" sz="2100" kern="1200"/>
        </a:p>
      </dsp:txBody>
      <dsp:txXfrm>
        <a:off x="2873494" y="2378190"/>
        <a:ext cx="889255" cy="889255"/>
      </dsp:txXfrm>
    </dsp:sp>
    <dsp:sp modelId="{39C6C25F-DB25-41CF-9EFB-AEE030700288}">
      <dsp:nvSpPr>
        <dsp:cNvPr id="0" name=""/>
        <dsp:cNvSpPr/>
      </dsp:nvSpPr>
      <dsp:spPr>
        <a:xfrm>
          <a:off x="4135561" y="1493286"/>
          <a:ext cx="399916" cy="467826"/>
        </a:xfrm>
        <a:prstGeom prst="rightArrow">
          <a:avLst>
            <a:gd name="adj1" fmla="val 60000"/>
            <a:gd name="adj2" fmla="val 50000"/>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135561" y="1586851"/>
        <a:ext cx="279941" cy="280696"/>
      </dsp:txXfrm>
    </dsp:sp>
    <dsp:sp modelId="{B36CFE85-744B-4D5D-A675-E48D79F19031}">
      <dsp:nvSpPr>
        <dsp:cNvPr id="0" name=""/>
        <dsp:cNvSpPr/>
      </dsp:nvSpPr>
      <dsp:spPr>
        <a:xfrm>
          <a:off x="4701479" y="469601"/>
          <a:ext cx="2515195" cy="2515195"/>
        </a:xfrm>
        <a:prstGeom prst="ellipse">
          <a:avLst/>
        </a:prstGeom>
        <a:gradFill rotWithShape="0">
          <a:gsLst>
            <a:gs pos="0">
              <a:schemeClr val="accent5">
                <a:hueOff val="4261045"/>
                <a:satOff val="-28207"/>
                <a:lumOff val="-4902"/>
                <a:alphaOff val="0"/>
                <a:tint val="94000"/>
                <a:satMod val="105000"/>
                <a:lumMod val="102000"/>
              </a:schemeClr>
            </a:gs>
            <a:gs pos="100000">
              <a:schemeClr val="accent5">
                <a:hueOff val="4261045"/>
                <a:satOff val="-28207"/>
                <a:lumOff val="-490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rtl="0">
            <a:lnSpc>
              <a:spcPct val="90000"/>
            </a:lnSpc>
            <a:spcBef>
              <a:spcPct val="0"/>
            </a:spcBef>
            <a:spcAft>
              <a:spcPct val="35000"/>
            </a:spcAft>
            <a:buNone/>
          </a:pPr>
          <a:r>
            <a:rPr lang="en-US" sz="3900" kern="1200">
              <a:latin typeface="Tw Cen MT" panose="020B0602020104020603"/>
            </a:rPr>
            <a:t>4 key guessing game</a:t>
          </a:r>
          <a:endParaRPr lang="en-US" sz="3900" kern="1200"/>
        </a:p>
      </dsp:txBody>
      <dsp:txXfrm>
        <a:off x="5069821" y="837943"/>
        <a:ext cx="1778511" cy="17785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5/31/2022</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5/31/2022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5/31/2022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hyperlink" Target="mailto:b21218@students.iitmandi.ac.in" TargetMode="External"/><Relationship Id="rId4" Type="http://schemas.openxmlformats.org/officeDocument/2006/relationships/hyperlink" Target="mailto:B21245@students.iitmandi.ac.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a:t>Ic161 project</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vert="horz" lIns="91440" tIns="45720" rIns="91440" bIns="45720" rtlCol="0" anchor="t">
            <a:normAutofit/>
          </a:bodyPr>
          <a:lstStyle/>
          <a:p>
            <a:pPr algn="ctr"/>
            <a:r>
              <a:rPr lang="en-US"/>
              <a:t>Team: zenith69</a:t>
            </a:r>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a:t> Components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208797" y="-13207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9917018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4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4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4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5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16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019015" y="1093787"/>
            <a:ext cx="3059969" cy="4697413"/>
          </a:xfrm>
        </p:spPr>
        <p:txBody>
          <a:bodyPr>
            <a:normAutofit/>
          </a:bodyPr>
          <a:lstStyle/>
          <a:p>
            <a:r>
              <a:rPr lang="en-US"/>
              <a:t>About the project</a:t>
            </a:r>
          </a:p>
        </p:txBody>
      </p:sp>
      <p:sp useBgFill="1">
        <p:nvSpPr>
          <p:cNvPr id="172"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2DCCDF3-5610-717C-5220-0EE1FE5B1144}"/>
              </a:ext>
            </a:extLst>
          </p:cNvPr>
          <p:cNvSpPr>
            <a:spLocks noGrp="1"/>
          </p:cNvSpPr>
          <p:nvPr>
            <p:ph idx="1"/>
          </p:nvPr>
        </p:nvSpPr>
        <p:spPr>
          <a:xfrm>
            <a:off x="5215467" y="1093788"/>
            <a:ext cx="5831944" cy="4697413"/>
          </a:xfrm>
        </p:spPr>
        <p:txBody>
          <a:bodyPr vert="horz" lIns="91440" tIns="45720" rIns="91440" bIns="45720" rtlCol="0" anchor="t">
            <a:normAutofit lnSpcReduction="10000"/>
          </a:bodyPr>
          <a:lstStyle/>
          <a:p>
            <a:pPr>
              <a:lnSpc>
                <a:spcPct val="110000"/>
              </a:lnSpc>
            </a:pPr>
            <a:r>
              <a:rPr lang="en-US" sz="2200"/>
              <a:t>Our project is a password guessing game in which you have to guess a sequence of the 4 uniquely labelled buttons. The first password is hardcoded into the program, but after guessing correctly once, the game will randomly set a new password, one that even the programmers don’t know!</a:t>
            </a:r>
          </a:p>
          <a:p>
            <a:pPr>
              <a:lnSpc>
                <a:spcPct val="110000"/>
              </a:lnSpc>
            </a:pPr>
            <a:r>
              <a:rPr lang="en-US" sz="2200"/>
              <a:t>If you press the correct button at a particular position the green LEDs lights up giving a clue to the player.</a:t>
            </a:r>
          </a:p>
          <a:p>
            <a:pPr>
              <a:lnSpc>
                <a:spcPct val="110000"/>
              </a:lnSpc>
            </a:pPr>
            <a:r>
              <a:rPr lang="en-US" sz="2200"/>
              <a:t>If you input a completely incorrect key the red LED lights up.</a:t>
            </a:r>
          </a:p>
        </p:txBody>
      </p:sp>
    </p:spTree>
    <p:extLst>
      <p:ext uri="{BB962C8B-B14F-4D97-AF65-F5344CB8AC3E}">
        <p14:creationId xmlns:p14="http://schemas.microsoft.com/office/powerpoint/2010/main" val="9566394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AF2E-12A5-FE7B-A975-AB07FBD2EEEF}"/>
              </a:ext>
            </a:extLst>
          </p:cNvPr>
          <p:cNvSpPr>
            <a:spLocks noGrp="1"/>
          </p:cNvSpPr>
          <p:nvPr>
            <p:ph type="title"/>
          </p:nvPr>
        </p:nvSpPr>
        <p:spPr/>
        <p:txBody>
          <a:bodyPr/>
          <a:lstStyle/>
          <a:p>
            <a:r>
              <a:rPr lang="en-US"/>
              <a:t>The Circuit </a:t>
            </a:r>
          </a:p>
        </p:txBody>
      </p:sp>
      <p:pic>
        <p:nvPicPr>
          <p:cNvPr id="5" name="Picture 5" descr="A picture containing electronics&#10;&#10;Description automatically generated">
            <a:extLst>
              <a:ext uri="{FF2B5EF4-FFF2-40B4-BE49-F238E27FC236}">
                <a16:creationId xmlns:a16="http://schemas.microsoft.com/office/drawing/2014/main" id="{E854EEB0-A2DF-3E2B-0661-A0F0483D65C3}"/>
              </a:ext>
            </a:extLst>
          </p:cNvPr>
          <p:cNvPicPr>
            <a:picLocks noGrp="1" noChangeAspect="1"/>
          </p:cNvPicPr>
          <p:nvPr>
            <p:ph idx="1"/>
          </p:nvPr>
        </p:nvPicPr>
        <p:blipFill>
          <a:blip r:embed="rId2"/>
          <a:stretch>
            <a:fillRect/>
          </a:stretch>
        </p:blipFill>
        <p:spPr>
          <a:xfrm>
            <a:off x="5537200" y="2036704"/>
            <a:ext cx="5891209" cy="2310459"/>
          </a:xfrm>
        </p:spPr>
      </p:pic>
      <p:sp>
        <p:nvSpPr>
          <p:cNvPr id="4" name="Text Placeholder 3">
            <a:extLst>
              <a:ext uri="{FF2B5EF4-FFF2-40B4-BE49-F238E27FC236}">
                <a16:creationId xmlns:a16="http://schemas.microsoft.com/office/drawing/2014/main" id="{AF486302-5306-ADD5-540E-79B329F8A41F}"/>
              </a:ext>
            </a:extLst>
          </p:cNvPr>
          <p:cNvSpPr>
            <a:spLocks noGrp="1"/>
          </p:cNvSpPr>
          <p:nvPr>
            <p:ph type="body" sz="half" idx="2"/>
          </p:nvPr>
        </p:nvSpPr>
        <p:spPr>
          <a:xfrm>
            <a:off x="1146705" y="2551111"/>
            <a:ext cx="3856037" cy="3240089"/>
          </a:xfrm>
        </p:spPr>
        <p:txBody>
          <a:bodyPr vert="horz" lIns="91440" tIns="45720" rIns="91440" bIns="45720" rtlCol="0" anchor="t">
            <a:noAutofit/>
          </a:bodyPr>
          <a:lstStyle/>
          <a:p>
            <a:pPr marL="285750" indent="-285750">
              <a:buChar char="•"/>
            </a:pPr>
            <a:r>
              <a:rPr lang="en-US" sz="2000"/>
              <a:t>Resistance are connected to LED so that the filament doesn't get damaged.</a:t>
            </a:r>
          </a:p>
          <a:p>
            <a:pPr marL="285750" indent="-285750">
              <a:buChar char="•"/>
            </a:pPr>
            <a:r>
              <a:rPr lang="en-US" sz="2000">
                <a:ea typeface="+mn-lt"/>
                <a:cs typeface="+mn-lt"/>
              </a:rPr>
              <a:t>The resistor connected to the buttons is there </a:t>
            </a:r>
            <a:r>
              <a:rPr lang="en-US" sz="2000" b="1">
                <a:ea typeface="+mn-lt"/>
                <a:cs typeface="+mn-lt"/>
              </a:rPr>
              <a:t>to prevent the short by limiting the current flowing</a:t>
            </a:r>
            <a:r>
              <a:rPr lang="en-US" sz="2000">
                <a:ea typeface="+mn-lt"/>
                <a:cs typeface="+mn-lt"/>
              </a:rPr>
              <a:t>; typically 1k to 10k in value.</a:t>
            </a:r>
            <a:endParaRPr lang="en-US" sz="2000"/>
          </a:p>
        </p:txBody>
      </p:sp>
    </p:spTree>
    <p:extLst>
      <p:ext uri="{BB962C8B-B14F-4D97-AF65-F5344CB8AC3E}">
        <p14:creationId xmlns:p14="http://schemas.microsoft.com/office/powerpoint/2010/main" val="273394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13F6-0E87-B489-F48B-D0CC08055A45}"/>
              </a:ext>
            </a:extLst>
          </p:cNvPr>
          <p:cNvSpPr>
            <a:spLocks noGrp="1"/>
          </p:cNvSpPr>
          <p:nvPr>
            <p:ph type="title"/>
          </p:nvPr>
        </p:nvSpPr>
        <p:spPr/>
        <p:txBody>
          <a:bodyPr/>
          <a:lstStyle/>
          <a:p>
            <a:r>
              <a:rPr lang="en-US"/>
              <a:t>Code implementation</a:t>
            </a:r>
          </a:p>
        </p:txBody>
      </p:sp>
      <p:sp>
        <p:nvSpPr>
          <p:cNvPr id="3" name="Content Placeholder 2">
            <a:extLst>
              <a:ext uri="{FF2B5EF4-FFF2-40B4-BE49-F238E27FC236}">
                <a16:creationId xmlns:a16="http://schemas.microsoft.com/office/drawing/2014/main" id="{73E51E34-7A8C-3B8C-73F7-7E7E8A1774E9}"/>
              </a:ext>
            </a:extLst>
          </p:cNvPr>
          <p:cNvSpPr>
            <a:spLocks noGrp="1"/>
          </p:cNvSpPr>
          <p:nvPr>
            <p:ph idx="1"/>
          </p:nvPr>
        </p:nvSpPr>
        <p:spPr/>
        <p:txBody>
          <a:bodyPr vert="horz" lIns="91440" tIns="45720" rIns="91440" bIns="45720" rtlCol="0" anchor="t">
            <a:normAutofit/>
          </a:bodyPr>
          <a:lstStyle/>
          <a:p>
            <a:r>
              <a:rPr lang="en-US"/>
              <a:t>The game has been designed using simple C++ code, utilizing the Arduino_AVRSTL.h library, allowing us to use simple Standard Library structures like Vectors.</a:t>
            </a:r>
          </a:p>
          <a:p>
            <a:r>
              <a:rPr lang="en-US"/>
              <a:t>The code itself is extremely simple and can be understood by reading it (we made sure to comment well)!</a:t>
            </a:r>
          </a:p>
        </p:txBody>
      </p:sp>
    </p:spTree>
    <p:extLst>
      <p:ext uri="{BB962C8B-B14F-4D97-AF65-F5344CB8AC3E}">
        <p14:creationId xmlns:p14="http://schemas.microsoft.com/office/powerpoint/2010/main" val="2339276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43D2-9055-EE3A-6339-B8C5553E5DFF}"/>
              </a:ext>
            </a:extLst>
          </p:cNvPr>
          <p:cNvSpPr>
            <a:spLocks noGrp="1"/>
          </p:cNvSpPr>
          <p:nvPr>
            <p:ph type="title"/>
          </p:nvPr>
        </p:nvSpPr>
        <p:spPr/>
        <p:txBody>
          <a:bodyPr/>
          <a:lstStyle/>
          <a:p>
            <a:r>
              <a:rPr lang="en-US"/>
              <a:t>Gameplay/RULES</a:t>
            </a:r>
          </a:p>
        </p:txBody>
      </p:sp>
      <p:sp>
        <p:nvSpPr>
          <p:cNvPr id="3" name="Content Placeholder 2">
            <a:extLst>
              <a:ext uri="{FF2B5EF4-FFF2-40B4-BE49-F238E27FC236}">
                <a16:creationId xmlns:a16="http://schemas.microsoft.com/office/drawing/2014/main" id="{9EBE1A22-2825-134D-C5E9-E2FEAA178F8D}"/>
              </a:ext>
            </a:extLst>
          </p:cNvPr>
          <p:cNvSpPr>
            <a:spLocks noGrp="1"/>
          </p:cNvSpPr>
          <p:nvPr>
            <p:ph idx="1"/>
          </p:nvPr>
        </p:nvSpPr>
        <p:spPr>
          <a:xfrm>
            <a:off x="1141412" y="1798303"/>
            <a:ext cx="10056393" cy="4694739"/>
          </a:xfrm>
        </p:spPr>
        <p:txBody>
          <a:bodyPr vert="horz" lIns="91440" tIns="45720" rIns="91440" bIns="45720" rtlCol="0" anchor="t">
            <a:normAutofit fontScale="92500" lnSpcReduction="20000"/>
          </a:bodyPr>
          <a:lstStyle/>
          <a:p>
            <a:r>
              <a:rPr lang="en-US"/>
              <a:t>The player first enters a sequence of 4 button presses (repeated presses don't count). E.g., they might enter 1-2-3-4.</a:t>
            </a:r>
          </a:p>
          <a:p>
            <a:r>
              <a:rPr lang="en-US"/>
              <a:t>If the sequence is 100% correct all the lights flash, letting you know you won! A new sequence is now generated and the game starts over.</a:t>
            </a:r>
          </a:p>
          <a:p>
            <a:r>
              <a:rPr lang="en-US"/>
              <a:t>On the other hand, if none of the presses are in the right place, all 4 red LEDs will flash angrily at you!</a:t>
            </a:r>
          </a:p>
          <a:p>
            <a:r>
              <a:rPr lang="en-US"/>
              <a:t>If 1 or 2 of the buttons were in their correct place, the same number of green LEDs will flash to let you know how many you got right. Each attempt will give the player new information to use in their next guess.</a:t>
            </a:r>
          </a:p>
          <a:p>
            <a:r>
              <a:rPr lang="en-US"/>
              <a:t>The player can attempt sequences as many times as they want, frankly because we found this game much harder to play than we expected and adding a limit on attempts seemed cruel.</a:t>
            </a:r>
          </a:p>
        </p:txBody>
      </p:sp>
    </p:spTree>
    <p:extLst>
      <p:ext uri="{BB962C8B-B14F-4D97-AF65-F5344CB8AC3E}">
        <p14:creationId xmlns:p14="http://schemas.microsoft.com/office/powerpoint/2010/main" val="39776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2" name="Rectangle 11">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5" name="Group 14">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6"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7"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8"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9"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0"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9" name="Group 18">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7"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8"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9"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0"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0" name="Group 19">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1"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2"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3"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5"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6"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1143001" y="1007533"/>
            <a:ext cx="9905998" cy="1092200"/>
          </a:xfrm>
        </p:spPr>
        <p:txBody>
          <a:bodyPr>
            <a:normAutofit/>
          </a:bodyPr>
          <a:lstStyle/>
          <a:p>
            <a:pPr algn="ctr"/>
            <a:r>
              <a:rPr lang="en-US"/>
              <a:t>Project design</a:t>
            </a:r>
          </a:p>
        </p:txBody>
      </p:sp>
      <p:graphicFrame>
        <p:nvGraphicFramePr>
          <p:cNvPr id="6" name="Content Placeholder 5" descr="Smart Art">
            <a:extLst>
              <a:ext uri="{FF2B5EF4-FFF2-40B4-BE49-F238E27FC236}">
                <a16:creationId xmlns:a16="http://schemas.microsoft.com/office/drawing/2014/main" id="{E693AFA8-6DE5-4AFA-9068-5150F8136EF0}"/>
              </a:ext>
            </a:extLst>
          </p:cNvPr>
          <p:cNvGraphicFramePr>
            <a:graphicFrameLocks noGrp="1"/>
          </p:cNvGraphicFramePr>
          <p:nvPr>
            <p:ph idx="1"/>
            <p:extLst>
              <p:ext uri="{D42A27DB-BD31-4B8C-83A1-F6EECF244321}">
                <p14:modId xmlns:p14="http://schemas.microsoft.com/office/powerpoint/2010/main" val="416444634"/>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84789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a:t>  Contact details	</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vert="horz" lIns="91440" tIns="45720" rIns="91440" bIns="45720" rtlCol="0" anchor="t">
            <a:normAutofit/>
          </a:bodyPr>
          <a:lstStyle/>
          <a:p>
            <a:pPr algn="ctr"/>
            <a:r>
              <a:rPr lang="en-US" sz="2400">
                <a:hlinkClick r:id="rId4"/>
              </a:rPr>
              <a:t>b21245@students.iitmandi.ac.in</a:t>
            </a:r>
            <a:endParaRPr lang="en-US" sz="2400"/>
          </a:p>
          <a:p>
            <a:pPr algn="ctr"/>
            <a:r>
              <a:rPr lang="en-US" sz="2400">
                <a:ea typeface="+mn-lt"/>
                <a:cs typeface="+mn-lt"/>
                <a:hlinkClick r:id="rId5"/>
              </a:rPr>
              <a:t>b21218@students.iitmandi.ac.in</a:t>
            </a:r>
            <a:endParaRPr lang="en-US"/>
          </a:p>
          <a:p>
            <a:pPr algn="ctr"/>
            <a:endParaRPr lang="en-US" sz="2400"/>
          </a:p>
        </p:txBody>
      </p:sp>
      <p:sp>
        <p:nvSpPr>
          <p:cNvPr id="3" name="TextBox 2">
            <a:extLst>
              <a:ext uri="{FF2B5EF4-FFF2-40B4-BE49-F238E27FC236}">
                <a16:creationId xmlns:a16="http://schemas.microsoft.com/office/drawing/2014/main" id="{9C07A94F-3335-F1BD-386F-705B0FC5228C}"/>
              </a:ext>
            </a:extLst>
          </p:cNvPr>
          <p:cNvSpPr txBox="1"/>
          <p:nvPr/>
        </p:nvSpPr>
        <p:spPr>
          <a:xfrm>
            <a:off x="8483600" y="5364480"/>
            <a:ext cx="35153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Thank You</a:t>
            </a:r>
          </a:p>
        </p:txBody>
      </p:sp>
    </p:spTree>
    <p:extLst>
      <p:ext uri="{BB962C8B-B14F-4D97-AF65-F5344CB8AC3E}">
        <p14:creationId xmlns:p14="http://schemas.microsoft.com/office/powerpoint/2010/main" val="3906540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2.xml><?xml version="1.0" encoding="utf-8"?>
<ds:datastoreItem xmlns:ds="http://schemas.openxmlformats.org/officeDocument/2006/customXml" ds:itemID="{78B1A62B-AC56-4FF8-A85C-85C0B480DAF8}">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6E2ACFD-A954-4AE5-A646-04099F7008FA}">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Slides>
  <Notes>5</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Circuit</vt:lpstr>
      <vt:lpstr>Ic161 project</vt:lpstr>
      <vt:lpstr> Components</vt:lpstr>
      <vt:lpstr>About the project</vt:lpstr>
      <vt:lpstr>The Circuit </vt:lpstr>
      <vt:lpstr>Code implementation</vt:lpstr>
      <vt:lpstr>Gameplay/RULES</vt:lpstr>
      <vt:lpstr>Project design</vt:lpstr>
      <vt:lpstr>  Contact details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2022-05-31T10:12:49Z</dcterms:created>
  <dcterms:modified xsi:type="dcterms:W3CDTF">2022-06-01T05:10:18Z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